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2"/>
  </p:notesMasterIdLst>
  <p:handoutMasterIdLst>
    <p:handoutMasterId r:id="rId23"/>
  </p:handoutMasterIdLst>
  <p:sldIdLst>
    <p:sldId id="256" r:id="rId6"/>
    <p:sldId id="322" r:id="rId7"/>
    <p:sldId id="347" r:id="rId8"/>
    <p:sldId id="348" r:id="rId9"/>
    <p:sldId id="338" r:id="rId10"/>
    <p:sldId id="339" r:id="rId11"/>
    <p:sldId id="342" r:id="rId12"/>
    <p:sldId id="343" r:id="rId13"/>
    <p:sldId id="344" r:id="rId14"/>
    <p:sldId id="345" r:id="rId15"/>
    <p:sldId id="323" r:id="rId16"/>
    <p:sldId id="328" r:id="rId17"/>
    <p:sldId id="329" r:id="rId18"/>
    <p:sldId id="327" r:id="rId19"/>
    <p:sldId id="346" r:id="rId20"/>
    <p:sldId id="257" r:id="rId2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331"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14-12-2022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14-12-2022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a:p>
          <a:p>
            <a:endParaRPr lang="en-GB"/>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3827085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13</a:t>
            </a:fld>
            <a:endParaRPr lang="nl-NL"/>
          </a:p>
        </p:txBody>
      </p:sp>
    </p:spTree>
    <p:extLst>
      <p:ext uri="{BB962C8B-B14F-4D97-AF65-F5344CB8AC3E}">
        <p14:creationId xmlns:p14="http://schemas.microsoft.com/office/powerpoint/2010/main" val="1038334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woensdag 14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woensdag 14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1.xml"/><Relationship Id="rId1" Type="http://schemas.openxmlformats.org/officeDocument/2006/relationships/video" Target="https://www.youtube.com/embed/9hdSLiHaJz8?list=PL8dPuuaLjXtOPRKzVLY0jJY-uHOH9KVU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US" dirty="0"/>
              <a:t>Decision-making &amp; Actions</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978F6-D105-2F37-3897-40C22A5C1744}"/>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6826E5C8-BDEF-E0E2-AE8D-F0EC06022917}"/>
              </a:ext>
            </a:extLst>
          </p:cNvPr>
          <p:cNvSpPr>
            <a:spLocks noGrp="1"/>
          </p:cNvSpPr>
          <p:nvPr>
            <p:ph type="body" sz="quarter" idx="16"/>
          </p:nvPr>
        </p:nvSpPr>
        <p:spPr/>
        <p:txBody>
          <a:bodyPr/>
          <a:lstStyle/>
          <a:p>
            <a:endParaRPr lang="en-US"/>
          </a:p>
        </p:txBody>
      </p:sp>
      <p:sp>
        <p:nvSpPr>
          <p:cNvPr id="4" name="Content Placeholder 3">
            <a:extLst>
              <a:ext uri="{FF2B5EF4-FFF2-40B4-BE49-F238E27FC236}">
                <a16:creationId xmlns:a16="http://schemas.microsoft.com/office/drawing/2014/main" id="{95F55B4F-AA38-8A20-18CD-B73BC9A24A70}"/>
              </a:ext>
            </a:extLst>
          </p:cNvPr>
          <p:cNvSpPr>
            <a:spLocks noGrp="1"/>
          </p:cNvSpPr>
          <p:nvPr>
            <p:ph sz="quarter" idx="15"/>
          </p:nvPr>
        </p:nvSpPr>
        <p:spPr/>
        <p:txBody>
          <a:bodyPr/>
          <a:lstStyle/>
          <a:p>
            <a:endParaRPr lang="en-US"/>
          </a:p>
        </p:txBody>
      </p:sp>
      <p:sp>
        <p:nvSpPr>
          <p:cNvPr id="5" name="Title 4">
            <a:extLst>
              <a:ext uri="{FF2B5EF4-FFF2-40B4-BE49-F238E27FC236}">
                <a16:creationId xmlns:a16="http://schemas.microsoft.com/office/drawing/2014/main" id="{A843E1CD-B0FF-C8FE-5F0E-2AF978BEFEBA}"/>
              </a:ext>
            </a:extLst>
          </p:cNvPr>
          <p:cNvSpPr>
            <a:spLocks noGrp="1"/>
          </p:cNvSpPr>
          <p:nvPr>
            <p:ph type="title"/>
          </p:nvPr>
        </p:nvSpPr>
        <p:spPr/>
        <p:txBody>
          <a:bodyPr/>
          <a:lstStyle/>
          <a:p>
            <a:r>
              <a:rPr lang="en-US" dirty="0"/>
              <a:t>How do we make decisions?</a:t>
            </a:r>
          </a:p>
        </p:txBody>
      </p:sp>
    </p:spTree>
    <p:extLst>
      <p:ext uri="{BB962C8B-B14F-4D97-AF65-F5344CB8AC3E}">
        <p14:creationId xmlns:p14="http://schemas.microsoft.com/office/powerpoint/2010/main" val="358664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605224-46C6-BAC3-18A8-93DA846F15C4}"/>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Picture Placeholder 2">
            <a:extLst>
              <a:ext uri="{FF2B5EF4-FFF2-40B4-BE49-F238E27FC236}">
                <a16:creationId xmlns:a16="http://schemas.microsoft.com/office/drawing/2014/main" id="{3600B0FF-1977-76D6-3F40-D70463A376F7}"/>
              </a:ext>
            </a:extLst>
          </p:cNvPr>
          <p:cNvSpPr>
            <a:spLocks noGrp="1"/>
          </p:cNvSpPr>
          <p:nvPr>
            <p:ph type="pic" sz="quarter" idx="13"/>
          </p:nvPr>
        </p:nvSpPr>
        <p:spPr>
          <a:xfrm>
            <a:off x="0" y="-16933"/>
            <a:ext cx="12192000" cy="6062870"/>
          </a:xfrm>
        </p:spPr>
      </p:sp>
      <p:pic>
        <p:nvPicPr>
          <p:cNvPr id="4" name="Online Media 3" title="The Power of Motivation: Crash Course Psychology #17">
            <a:hlinkClick r:id="" action="ppaction://media"/>
            <a:extLst>
              <a:ext uri="{FF2B5EF4-FFF2-40B4-BE49-F238E27FC236}">
                <a16:creationId xmlns:a16="http://schemas.microsoft.com/office/drawing/2014/main" id="{5C71E435-51B8-B315-1ABA-5808EA8209A5}"/>
              </a:ext>
            </a:extLst>
          </p:cNvPr>
          <p:cNvPicPr>
            <a:picLocks noRot="1" noChangeAspect="1"/>
          </p:cNvPicPr>
          <p:nvPr>
            <a:videoFile r:link="rId1"/>
          </p:nvPr>
        </p:nvPicPr>
        <p:blipFill>
          <a:blip r:embed="rId3"/>
          <a:stretch>
            <a:fillRect/>
          </a:stretch>
        </p:blipFill>
        <p:spPr>
          <a:xfrm>
            <a:off x="762002" y="67737"/>
            <a:ext cx="10591800" cy="5984367"/>
          </a:xfrm>
          <a:prstGeom prst="rect">
            <a:avLst/>
          </a:prstGeom>
        </p:spPr>
      </p:pic>
    </p:spTree>
    <p:extLst>
      <p:ext uri="{BB962C8B-B14F-4D97-AF65-F5344CB8AC3E}">
        <p14:creationId xmlns:p14="http://schemas.microsoft.com/office/powerpoint/2010/main" val="7850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3"/>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
        <p:nvSpPr>
          <p:cNvPr id="3" name="TextBox 2">
            <a:extLst>
              <a:ext uri="{FF2B5EF4-FFF2-40B4-BE49-F238E27FC236}">
                <a16:creationId xmlns:a16="http://schemas.microsoft.com/office/drawing/2014/main" id="{E1B3CB5F-56EE-410F-6725-664FBBC573BA}"/>
              </a:ext>
            </a:extLst>
          </p:cNvPr>
          <p:cNvSpPr txBox="1"/>
          <p:nvPr/>
        </p:nvSpPr>
        <p:spPr>
          <a:xfrm>
            <a:off x="2495046" y="5353235"/>
            <a:ext cx="7230483" cy="923330"/>
          </a:xfrm>
          <a:prstGeom prst="rect">
            <a:avLst/>
          </a:prstGeom>
          <a:noFill/>
        </p:spPr>
        <p:txBody>
          <a:bodyPr wrap="square" rtlCol="0">
            <a:spAutoFit/>
          </a:bodyPr>
          <a:lstStyle/>
          <a:p>
            <a:r>
              <a:rPr lang="en-US" dirty="0"/>
              <a:t>What happens in our cognitive and robotics model is located inside the agent bubble. Question now is; would it also be valuable to work out the environment for </a:t>
            </a:r>
            <a:r>
              <a:rPr lang="en-US"/>
              <a:t>our flowchart?</a:t>
            </a:r>
            <a:endParaRPr lang="en-US" dirty="0"/>
          </a:p>
        </p:txBody>
      </p:sp>
    </p:spTree>
    <p:extLst>
      <p:ext uri="{BB962C8B-B14F-4D97-AF65-F5344CB8AC3E}">
        <p14:creationId xmlns:p14="http://schemas.microsoft.com/office/powerpoint/2010/main" val="2253459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A7469-A415-57C8-C909-6CE07EC9453D}"/>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4" name="Title 3">
            <a:extLst>
              <a:ext uri="{FF2B5EF4-FFF2-40B4-BE49-F238E27FC236}">
                <a16:creationId xmlns:a16="http://schemas.microsoft.com/office/drawing/2014/main" id="{AC109698-71A3-1D69-DA73-2E3C0486698E}"/>
              </a:ext>
            </a:extLst>
          </p:cNvPr>
          <p:cNvSpPr>
            <a:spLocks noGrp="1"/>
          </p:cNvSpPr>
          <p:nvPr>
            <p:ph type="title"/>
          </p:nvPr>
        </p:nvSpPr>
        <p:spPr/>
        <p:txBody>
          <a:bodyPr/>
          <a:lstStyle/>
          <a:p>
            <a:r>
              <a:rPr lang="en-GB" sz="4000" dirty="0"/>
              <a:t>Information gain/Reduction of Uncertainty</a:t>
            </a:r>
          </a:p>
        </p:txBody>
      </p:sp>
      <p:sp>
        <p:nvSpPr>
          <p:cNvPr id="5" name="Shape 384">
            <a:extLst>
              <a:ext uri="{FF2B5EF4-FFF2-40B4-BE49-F238E27FC236}">
                <a16:creationId xmlns:a16="http://schemas.microsoft.com/office/drawing/2014/main" id="{45E74D07-7EB0-6ECF-D91A-DEB81E47AD8B}"/>
              </a:ext>
            </a:extLst>
          </p:cNvPr>
          <p:cNvSpPr txBox="1">
            <a:spLocks/>
          </p:cNvSpPr>
          <p:nvPr/>
        </p:nvSpPr>
        <p:spPr>
          <a:xfrm>
            <a:off x="1959221" y="1235520"/>
            <a:ext cx="4142658" cy="4691485"/>
          </a:xfrm>
          <a:prstGeom prst="rect">
            <a:avLst/>
          </a:prstGeom>
        </p:spPr>
        <p:txBody>
          <a:bodyPr>
            <a:norm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defTabSz="365760">
              <a:spcBef>
                <a:spcPts val="400"/>
              </a:spcBef>
              <a:defRPr sz="1920"/>
            </a:pPr>
            <a:r>
              <a:rPr lang="en-GB" sz="1920"/>
              <a:t>It is like playing “20 questions”</a:t>
            </a:r>
          </a:p>
          <a:p>
            <a:pPr marL="274320" indent="-274320" defTabSz="365760">
              <a:spcBef>
                <a:spcPts val="400"/>
              </a:spcBef>
              <a:defRPr sz="1920"/>
            </a:pPr>
            <a:r>
              <a:rPr lang="en-GB" sz="1920"/>
              <a:t>ENTROPY = measure of disorder of a system</a:t>
            </a:r>
          </a:p>
          <a:p>
            <a:pPr marL="674370" lvl="1" indent="-274320" defTabSz="365760">
              <a:spcBef>
                <a:spcPts val="400"/>
              </a:spcBef>
              <a:defRPr sz="1920"/>
            </a:pPr>
            <a:r>
              <a:rPr lang="en-GB" sz="1920"/>
              <a:t>Zero entropy ~ completely homogeneous sample</a:t>
            </a:r>
          </a:p>
          <a:p>
            <a:pPr marL="674370" lvl="1" indent="-274320" defTabSz="365760">
              <a:spcBef>
                <a:spcPts val="400"/>
              </a:spcBef>
              <a:defRPr sz="1920"/>
            </a:pPr>
            <a:r>
              <a:rPr lang="en-GB" sz="1920"/>
              <a:t>Entropy = 1 ~ the sample is equally divided</a:t>
            </a:r>
          </a:p>
          <a:p>
            <a:pPr marL="274320" indent="-274320" defTabSz="365760">
              <a:spcBef>
                <a:spcPts val="400"/>
              </a:spcBef>
              <a:defRPr sz="1920"/>
            </a:pPr>
            <a:endParaRPr lang="en-GB" sz="1920" dirty="0"/>
          </a:p>
        </p:txBody>
      </p:sp>
      <p:pic>
        <p:nvPicPr>
          <p:cNvPr id="6" name="Picture 5" descr="Screen Shot 2016-11-14 at 12.15.11 PM.png">
            <a:extLst>
              <a:ext uri="{FF2B5EF4-FFF2-40B4-BE49-F238E27FC236}">
                <a16:creationId xmlns:a16="http://schemas.microsoft.com/office/drawing/2014/main" id="{EF2A516D-AE6B-B539-6D49-C1F9F61F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679" y="3339821"/>
            <a:ext cx="3948384" cy="3172990"/>
          </a:xfrm>
          <a:prstGeom prst="rect">
            <a:avLst/>
          </a:prstGeom>
        </p:spPr>
      </p:pic>
      <p:pic>
        <p:nvPicPr>
          <p:cNvPr id="7" name="Picture 6" descr="Screen Shot 2016-11-14 at 12.26.45 PM.png">
            <a:extLst>
              <a:ext uri="{FF2B5EF4-FFF2-40B4-BE49-F238E27FC236}">
                <a16:creationId xmlns:a16="http://schemas.microsoft.com/office/drawing/2014/main" id="{2419E9B9-2F88-0E1D-AE72-07193F942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474" y="1828800"/>
            <a:ext cx="3352800" cy="1066800"/>
          </a:xfrm>
          <a:prstGeom prst="rect">
            <a:avLst/>
          </a:prstGeom>
        </p:spPr>
      </p:pic>
      <p:sp>
        <p:nvSpPr>
          <p:cNvPr id="8" name="TextBox 7">
            <a:extLst>
              <a:ext uri="{FF2B5EF4-FFF2-40B4-BE49-F238E27FC236}">
                <a16:creationId xmlns:a16="http://schemas.microsoft.com/office/drawing/2014/main" id="{9E25DC80-1998-0F50-1B2D-37672D0975E7}"/>
              </a:ext>
            </a:extLst>
          </p:cNvPr>
          <p:cNvSpPr txBox="1"/>
          <p:nvPr/>
        </p:nvSpPr>
        <p:spPr>
          <a:xfrm>
            <a:off x="7481515" y="1399005"/>
            <a:ext cx="1300356" cy="369332"/>
          </a:xfrm>
          <a:prstGeom prst="rect">
            <a:avLst/>
          </a:prstGeom>
          <a:noFill/>
        </p:spPr>
        <p:txBody>
          <a:bodyPr wrap="none" rtlCol="0">
            <a:spAutoFit/>
          </a:bodyPr>
          <a:lstStyle/>
          <a:p>
            <a:r>
              <a:rPr lang="en-US" dirty="0"/>
              <a:t>ENTROPY</a:t>
            </a:r>
          </a:p>
        </p:txBody>
      </p:sp>
      <p:pic>
        <p:nvPicPr>
          <p:cNvPr id="9" name="pasted-image.png">
            <a:extLst>
              <a:ext uri="{FF2B5EF4-FFF2-40B4-BE49-F238E27FC236}">
                <a16:creationId xmlns:a16="http://schemas.microsoft.com/office/drawing/2014/main" id="{284C8C9C-B8CF-F6AD-17D4-38578A65CA1C}"/>
              </a:ext>
            </a:extLst>
          </p:cNvPr>
          <p:cNvPicPr>
            <a:picLocks noChangeAspect="1"/>
          </p:cNvPicPr>
          <p:nvPr/>
        </p:nvPicPr>
        <p:blipFill>
          <a:blip r:embed="rId4"/>
          <a:stretch>
            <a:fillRect/>
          </a:stretch>
        </p:blipFill>
        <p:spPr>
          <a:xfrm>
            <a:off x="1164236" y="3878606"/>
            <a:ext cx="4142658" cy="2048399"/>
          </a:xfrm>
          <a:prstGeom prst="rect">
            <a:avLst/>
          </a:prstGeom>
          <a:ln w="12700">
            <a:miter lim="400000"/>
          </a:ln>
        </p:spPr>
      </p:pic>
    </p:spTree>
    <p:extLst>
      <p:ext uri="{BB962C8B-B14F-4D97-AF65-F5344CB8AC3E}">
        <p14:creationId xmlns:p14="http://schemas.microsoft.com/office/powerpoint/2010/main" val="2585464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FCBB2-7211-5480-7B7D-C3F6E4C9B274}"/>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5B53DD95-8C13-862E-5267-A05C1C0FDAF2}"/>
              </a:ext>
            </a:extLst>
          </p:cNvPr>
          <p:cNvSpPr>
            <a:spLocks noGrp="1"/>
          </p:cNvSpPr>
          <p:nvPr>
            <p:ph type="body" sz="quarter" idx="16"/>
          </p:nvPr>
        </p:nvSpPr>
        <p:spPr/>
        <p:txBody>
          <a:bodyPr/>
          <a:lstStyle/>
          <a:p>
            <a:r>
              <a:rPr lang="en-US" dirty="0"/>
              <a:t>Now that we have established how we make a decision in a </a:t>
            </a:r>
            <a:r>
              <a:rPr lang="en-US" dirty="0" err="1"/>
              <a:t>geiven</a:t>
            </a:r>
            <a:r>
              <a:rPr lang="en-US" dirty="0"/>
              <a:t> situation, we can start taking actions to reach our goal</a:t>
            </a:r>
          </a:p>
        </p:txBody>
      </p:sp>
      <p:sp>
        <p:nvSpPr>
          <p:cNvPr id="4" name="Content Placeholder 3">
            <a:extLst>
              <a:ext uri="{FF2B5EF4-FFF2-40B4-BE49-F238E27FC236}">
                <a16:creationId xmlns:a16="http://schemas.microsoft.com/office/drawing/2014/main" id="{8DF08C82-1CCD-002F-86DE-805EF99026C9}"/>
              </a:ext>
            </a:extLst>
          </p:cNvPr>
          <p:cNvSpPr>
            <a:spLocks noGrp="1"/>
          </p:cNvSpPr>
          <p:nvPr>
            <p:ph sz="quarter" idx="15"/>
          </p:nvPr>
        </p:nvSpPr>
        <p:spPr/>
        <p:txBody>
          <a:bodyPr/>
          <a:lstStyle/>
          <a:p>
            <a:endParaRPr lang="en-US"/>
          </a:p>
        </p:txBody>
      </p:sp>
      <p:sp>
        <p:nvSpPr>
          <p:cNvPr id="5" name="Title 4">
            <a:extLst>
              <a:ext uri="{FF2B5EF4-FFF2-40B4-BE49-F238E27FC236}">
                <a16:creationId xmlns:a16="http://schemas.microsoft.com/office/drawing/2014/main" id="{F8728D24-3FEB-BC87-2950-3106B9CCA89E}"/>
              </a:ext>
            </a:extLst>
          </p:cNvPr>
          <p:cNvSpPr>
            <a:spLocks noGrp="1"/>
          </p:cNvSpPr>
          <p:nvPr>
            <p:ph type="title"/>
          </p:nvPr>
        </p:nvSpPr>
        <p:spPr/>
        <p:txBody>
          <a:bodyPr/>
          <a:lstStyle/>
          <a:p>
            <a:r>
              <a:rPr lang="en-US" dirty="0"/>
              <a:t>What action to take?</a:t>
            </a:r>
          </a:p>
        </p:txBody>
      </p:sp>
    </p:spTree>
    <p:extLst>
      <p:ext uri="{BB962C8B-B14F-4D97-AF65-F5344CB8AC3E}">
        <p14:creationId xmlns:p14="http://schemas.microsoft.com/office/powerpoint/2010/main" val="3670463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endParaRPr lang="en-GB"/>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16</a:t>
            </a:fld>
            <a:endParaRPr lang="nl-NL"/>
          </a:p>
        </p:txBody>
      </p:sp>
    </p:spTree>
    <p:extLst>
      <p:ext uri="{BB962C8B-B14F-4D97-AF65-F5344CB8AC3E}">
        <p14:creationId xmlns:p14="http://schemas.microsoft.com/office/powerpoint/2010/main" val="155180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6C878E-6624-8940-965B-E61AF946BCDB}" type="slidenum">
              <a:rPr kumimoji="0" lang="nl-NL" sz="12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srgbClr val="FFFFFF"/>
              </a:solidFill>
              <a:effectLst/>
              <a:uLnTx/>
              <a:uFillTx/>
              <a:latin typeface="Open Sans" panose="020B0606030504020204" pitchFamily="34" charset="0"/>
              <a:ea typeface="+mn-ea"/>
              <a:cs typeface="+mn-cs"/>
            </a:endParaRPr>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a:t>Sample relevant real-world input required for situational awareness &amp; reinforcement learning.</a:t>
            </a:r>
          </a:p>
          <a:p>
            <a:r>
              <a:rPr lang="en-GB" dirty="0"/>
              <a:t>Sample cognitive processes used to process relevant real-world input required for situational awareness &amp; reinforcement learning.</a:t>
            </a:r>
          </a:p>
          <a:p>
            <a:r>
              <a:rPr lang="en-GB" dirty="0"/>
              <a:t>Using situational awareness &amp; reinforcement learning to respond.</a:t>
            </a:r>
            <a:endParaRPr lang="en-NL" dirty="0"/>
          </a:p>
          <a:p>
            <a:pPr marL="0" indent="0">
              <a:buNone/>
            </a:pPr>
            <a:r>
              <a:rPr lang="en-NL" dirty="0">
                <a:sym typeface="Wingdings" panose="05000000000000000000" pitchFamily="2" charset="2"/>
              </a:rPr>
              <a:t>	 feeds into our reinforcement learning algorithm &amp; symbolic AI and helps to 	optimize it</a:t>
            </a:r>
            <a:endParaRPr lang="en-US" dirty="0">
              <a:sym typeface="Wingdings" panose="05000000000000000000" pitchFamily="2" charset="2"/>
            </a:endParaRPr>
          </a:p>
          <a:p>
            <a:pPr marL="0" indent="0">
              <a:buNone/>
            </a:pPr>
            <a:r>
              <a:rPr lang="en-US" dirty="0">
                <a:sym typeface="Wingdings" panose="05000000000000000000" pitchFamily="2" charset="2"/>
              </a:rPr>
              <a:t>		 how we process input and take appropriate action on it</a:t>
            </a:r>
          </a:p>
          <a:p>
            <a:pPr marL="0" indent="0">
              <a:buNone/>
            </a:pPr>
            <a:r>
              <a:rPr lang="en-US" dirty="0">
                <a:sym typeface="Wingdings" panose="05000000000000000000" pitchFamily="2" charset="2"/>
              </a:rPr>
              <a:t>			 how we execute the bin-picking task</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39934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C46D66-DE81-750B-4ED3-BEB939C9980C}"/>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00BC7163-A465-DA98-36A3-0D8B13F78F7A}"/>
              </a:ext>
            </a:extLst>
          </p:cNvPr>
          <p:cNvSpPr>
            <a:spLocks noGrp="1"/>
          </p:cNvSpPr>
          <p:nvPr>
            <p:ph sz="quarter" idx="15"/>
          </p:nvPr>
        </p:nvSpPr>
        <p:spPr/>
        <p:txBody>
          <a:bodyPr/>
          <a:lstStyle/>
          <a:p>
            <a:endParaRPr lang="en-US"/>
          </a:p>
        </p:txBody>
      </p:sp>
      <p:sp>
        <p:nvSpPr>
          <p:cNvPr id="4" name="Title 3">
            <a:extLst>
              <a:ext uri="{FF2B5EF4-FFF2-40B4-BE49-F238E27FC236}">
                <a16:creationId xmlns:a16="http://schemas.microsoft.com/office/drawing/2014/main" id="{2E39A329-1734-BC73-4042-ECCB1FFC6AC9}"/>
              </a:ext>
            </a:extLst>
          </p:cNvPr>
          <p:cNvSpPr>
            <a:spLocks noGrp="1"/>
          </p:cNvSpPr>
          <p:nvPr>
            <p:ph type="title"/>
          </p:nvPr>
        </p:nvSpPr>
        <p:spPr/>
        <p:txBody>
          <a:bodyPr/>
          <a:lstStyle/>
          <a:p>
            <a:r>
              <a:rPr lang="en-US" dirty="0"/>
              <a:t>What is situational awareness?</a:t>
            </a:r>
          </a:p>
        </p:txBody>
      </p:sp>
    </p:spTree>
    <p:extLst>
      <p:ext uri="{BB962C8B-B14F-4D97-AF65-F5344CB8AC3E}">
        <p14:creationId xmlns:p14="http://schemas.microsoft.com/office/powerpoint/2010/main" val="2559516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4C08C-3CA6-DC77-A259-E82009C52E4C}"/>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Text Placeholder 2">
            <a:extLst>
              <a:ext uri="{FF2B5EF4-FFF2-40B4-BE49-F238E27FC236}">
                <a16:creationId xmlns:a16="http://schemas.microsoft.com/office/drawing/2014/main" id="{344DCB44-287B-B013-5295-8A72166FA15B}"/>
              </a:ext>
            </a:extLst>
          </p:cNvPr>
          <p:cNvSpPr>
            <a:spLocks noGrp="1"/>
          </p:cNvSpPr>
          <p:nvPr>
            <p:ph type="body" sz="quarter" idx="16"/>
          </p:nvPr>
        </p:nvSpPr>
        <p:spPr/>
        <p:txBody>
          <a:bodyPr/>
          <a:lstStyle/>
          <a:p>
            <a:r>
              <a:rPr lang="en-US" dirty="0"/>
              <a:t>What input do we need to understand a given situation?</a:t>
            </a:r>
          </a:p>
        </p:txBody>
      </p:sp>
      <p:sp>
        <p:nvSpPr>
          <p:cNvPr id="4" name="Content Placeholder 3">
            <a:extLst>
              <a:ext uri="{FF2B5EF4-FFF2-40B4-BE49-F238E27FC236}">
                <a16:creationId xmlns:a16="http://schemas.microsoft.com/office/drawing/2014/main" id="{19534A97-1AFF-63BE-AC1F-423611BA8C1F}"/>
              </a:ext>
            </a:extLst>
          </p:cNvPr>
          <p:cNvSpPr>
            <a:spLocks noGrp="1"/>
          </p:cNvSpPr>
          <p:nvPr>
            <p:ph sz="quarter" idx="15"/>
          </p:nvPr>
        </p:nvSpPr>
        <p:spPr/>
        <p:txBody>
          <a:bodyPr/>
          <a:lstStyle/>
          <a:p>
            <a:r>
              <a:rPr lang="en-US" dirty="0"/>
              <a:t>Conceptual understanding of the individual element of the environment</a:t>
            </a:r>
          </a:p>
          <a:p>
            <a:r>
              <a:rPr lang="en-US" dirty="0"/>
              <a:t>Prior-knowledge of individual elements which situation</a:t>
            </a:r>
          </a:p>
          <a:p>
            <a:r>
              <a:rPr lang="en-US" dirty="0"/>
              <a:t>Causal relationships between the individual elements</a:t>
            </a:r>
          </a:p>
        </p:txBody>
      </p:sp>
      <p:sp>
        <p:nvSpPr>
          <p:cNvPr id="5" name="Title 4">
            <a:extLst>
              <a:ext uri="{FF2B5EF4-FFF2-40B4-BE49-F238E27FC236}">
                <a16:creationId xmlns:a16="http://schemas.microsoft.com/office/drawing/2014/main" id="{726BE4A3-DE3F-1595-E64C-D2B61E273416}"/>
              </a:ext>
            </a:extLst>
          </p:cNvPr>
          <p:cNvSpPr>
            <a:spLocks noGrp="1"/>
          </p:cNvSpPr>
          <p:nvPr>
            <p:ph type="title"/>
          </p:nvPr>
        </p:nvSpPr>
        <p:spPr/>
        <p:txBody>
          <a:bodyPr/>
          <a:lstStyle/>
          <a:p>
            <a:r>
              <a:rPr lang="en-US" dirty="0"/>
              <a:t>How do I achieve situational awareness</a:t>
            </a:r>
          </a:p>
        </p:txBody>
      </p:sp>
    </p:spTree>
    <p:extLst>
      <p:ext uri="{BB962C8B-B14F-4D97-AF65-F5344CB8AC3E}">
        <p14:creationId xmlns:p14="http://schemas.microsoft.com/office/powerpoint/2010/main" val="4158796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882CB-6DDC-7963-61B0-6E60A173A751}"/>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Content Placeholder 2">
            <a:extLst>
              <a:ext uri="{FF2B5EF4-FFF2-40B4-BE49-F238E27FC236}">
                <a16:creationId xmlns:a16="http://schemas.microsoft.com/office/drawing/2014/main" id="{0C7874CC-6A32-D282-89DF-679AF487986C}"/>
              </a:ext>
            </a:extLst>
          </p:cNvPr>
          <p:cNvSpPr>
            <a:spLocks noGrp="1"/>
          </p:cNvSpPr>
          <p:nvPr>
            <p:ph sz="quarter" idx="15"/>
          </p:nvPr>
        </p:nvSpPr>
        <p:spPr/>
        <p:txBody>
          <a:bodyPr/>
          <a:lstStyle/>
          <a:p>
            <a:r>
              <a:rPr lang="en-US" dirty="0"/>
              <a:t>Most important component of WM</a:t>
            </a:r>
          </a:p>
          <a:p>
            <a:r>
              <a:rPr lang="en-US" dirty="0"/>
              <a:t>Has limited capacity, deals with demanding cognitive tasks, resembles attention</a:t>
            </a:r>
          </a:p>
          <a:p>
            <a:r>
              <a:rPr lang="en-US" dirty="0"/>
              <a:t>Is related to executive processes (processes that organize and coordinate the functioning of the cognitive system to achieve current goals)</a:t>
            </a:r>
          </a:p>
          <a:p>
            <a:pPr marL="0" indent="0">
              <a:buNone/>
            </a:pPr>
            <a:br>
              <a:rPr lang="en-US" dirty="0"/>
            </a:br>
            <a:r>
              <a:rPr lang="en-US" dirty="0"/>
              <a:t>Baddeley (1996 – cf. Miyake et al.):</a:t>
            </a:r>
          </a:p>
          <a:p>
            <a:pPr marL="0" indent="0">
              <a:buNone/>
            </a:pPr>
            <a:r>
              <a:rPr lang="en-US" dirty="0"/>
              <a:t>	- focusing attention or concentration</a:t>
            </a:r>
          </a:p>
          <a:p>
            <a:pPr marL="0" indent="0">
              <a:buNone/>
            </a:pPr>
            <a:r>
              <a:rPr lang="en-US" dirty="0"/>
              <a:t>	- dividing attention between two stimulus streams</a:t>
            </a:r>
          </a:p>
          <a:p>
            <a:pPr marL="0" indent="0">
              <a:buNone/>
            </a:pPr>
            <a:r>
              <a:rPr lang="en-US" dirty="0"/>
              <a:t>	- switching attention between tasks</a:t>
            </a:r>
          </a:p>
          <a:p>
            <a:pPr marL="0" indent="0">
              <a:buNone/>
            </a:pPr>
            <a:r>
              <a:rPr lang="en-US" dirty="0"/>
              <a:t>	- interfacing with long-term memory</a:t>
            </a:r>
          </a:p>
          <a:p>
            <a:endParaRPr lang="en-GB" dirty="0"/>
          </a:p>
        </p:txBody>
      </p:sp>
      <p:sp>
        <p:nvSpPr>
          <p:cNvPr id="4" name="Title 3">
            <a:extLst>
              <a:ext uri="{FF2B5EF4-FFF2-40B4-BE49-F238E27FC236}">
                <a16:creationId xmlns:a16="http://schemas.microsoft.com/office/drawing/2014/main" id="{02CF9378-062C-CAF5-A76C-0714500926DC}"/>
              </a:ext>
            </a:extLst>
          </p:cNvPr>
          <p:cNvSpPr>
            <a:spLocks noGrp="1"/>
          </p:cNvSpPr>
          <p:nvPr>
            <p:ph type="title"/>
          </p:nvPr>
        </p:nvSpPr>
        <p:spPr/>
        <p:txBody>
          <a:bodyPr/>
          <a:lstStyle/>
          <a:p>
            <a:r>
              <a:rPr lang="en-US" dirty="0"/>
              <a:t>Central executive</a:t>
            </a:r>
            <a:endParaRPr lang="en-GB" dirty="0"/>
          </a:p>
        </p:txBody>
      </p:sp>
    </p:spTree>
    <p:extLst>
      <p:ext uri="{BB962C8B-B14F-4D97-AF65-F5344CB8AC3E}">
        <p14:creationId xmlns:p14="http://schemas.microsoft.com/office/powerpoint/2010/main" val="238121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E62A8-A773-AB2C-92AD-168E36E71019}"/>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Content Placeholder 2">
            <a:extLst>
              <a:ext uri="{FF2B5EF4-FFF2-40B4-BE49-F238E27FC236}">
                <a16:creationId xmlns:a16="http://schemas.microsoft.com/office/drawing/2014/main" id="{149A2831-E818-5E2F-584E-DF60768F8DCC}"/>
              </a:ext>
            </a:extLst>
          </p:cNvPr>
          <p:cNvSpPr>
            <a:spLocks noGrp="1"/>
          </p:cNvSpPr>
          <p:nvPr>
            <p:ph sz="quarter" idx="15"/>
          </p:nvPr>
        </p:nvSpPr>
        <p:spPr/>
        <p:txBody>
          <a:bodyPr/>
          <a:lstStyle/>
          <a:p>
            <a:r>
              <a:rPr lang="nl-NL" b="1" dirty="0" err="1"/>
              <a:t>Familiarity</a:t>
            </a:r>
            <a:r>
              <a:rPr lang="nl-NL" dirty="0"/>
              <a:t> – </a:t>
            </a:r>
            <a:r>
              <a:rPr lang="nl-NL" dirty="0" err="1"/>
              <a:t>observer</a:t>
            </a:r>
            <a:r>
              <a:rPr lang="nl-NL" dirty="0"/>
              <a:t> </a:t>
            </a:r>
            <a:r>
              <a:rPr lang="nl-NL" dirty="0" err="1"/>
              <a:t>knowing</a:t>
            </a:r>
            <a:r>
              <a:rPr lang="nl-NL" dirty="0"/>
              <a:t> </a:t>
            </a:r>
            <a:r>
              <a:rPr lang="nl-NL" dirty="0" err="1"/>
              <a:t>an</a:t>
            </a:r>
            <a:r>
              <a:rPr lang="nl-NL" dirty="0"/>
              <a:t> item is </a:t>
            </a:r>
            <a:r>
              <a:rPr lang="nl-NL" dirty="0" err="1"/>
              <a:t>old</a:t>
            </a:r>
            <a:r>
              <a:rPr lang="nl-NL" dirty="0"/>
              <a:t> or new, without </a:t>
            </a:r>
            <a:r>
              <a:rPr lang="nl-NL" dirty="0" err="1"/>
              <a:t>having</a:t>
            </a:r>
            <a:r>
              <a:rPr lang="nl-NL" dirty="0"/>
              <a:t> </a:t>
            </a:r>
            <a:r>
              <a:rPr lang="nl-NL" dirty="0" err="1"/>
              <a:t>specific</a:t>
            </a:r>
            <a:r>
              <a:rPr lang="nl-NL" dirty="0"/>
              <a:t> details </a:t>
            </a:r>
            <a:r>
              <a:rPr lang="nl-NL" dirty="0" err="1"/>
              <a:t>associated</a:t>
            </a:r>
            <a:r>
              <a:rPr lang="nl-NL" dirty="0"/>
              <a:t> </a:t>
            </a:r>
            <a:r>
              <a:rPr lang="nl-NL" dirty="0" err="1"/>
              <a:t>with</a:t>
            </a:r>
            <a:r>
              <a:rPr lang="nl-NL" dirty="0"/>
              <a:t> </a:t>
            </a:r>
            <a:r>
              <a:rPr lang="nl-NL" dirty="0" err="1"/>
              <a:t>that</a:t>
            </a:r>
            <a:r>
              <a:rPr lang="nl-NL" dirty="0"/>
              <a:t> memory; </a:t>
            </a:r>
            <a:r>
              <a:rPr lang="nl-NL" dirty="0" err="1"/>
              <a:t>the</a:t>
            </a:r>
            <a:r>
              <a:rPr lang="nl-NL" dirty="0"/>
              <a:t> </a:t>
            </a:r>
            <a:r>
              <a:rPr lang="nl-NL" dirty="0" err="1"/>
              <a:t>process</a:t>
            </a:r>
            <a:r>
              <a:rPr lang="nl-NL" dirty="0"/>
              <a:t> of </a:t>
            </a:r>
            <a:r>
              <a:rPr lang="nl-NL" dirty="0" err="1"/>
              <a:t>recognizing</a:t>
            </a:r>
            <a:r>
              <a:rPr lang="nl-NL" dirty="0"/>
              <a:t> </a:t>
            </a:r>
            <a:r>
              <a:rPr lang="nl-NL" dirty="0" err="1"/>
              <a:t>an</a:t>
            </a:r>
            <a:r>
              <a:rPr lang="nl-NL" dirty="0"/>
              <a:t> item on </a:t>
            </a:r>
            <a:r>
              <a:rPr lang="nl-NL" dirty="0" err="1"/>
              <a:t>the</a:t>
            </a:r>
            <a:r>
              <a:rPr lang="nl-NL" dirty="0"/>
              <a:t> basis of </a:t>
            </a:r>
            <a:r>
              <a:rPr lang="nl-NL" dirty="0" err="1"/>
              <a:t>its</a:t>
            </a:r>
            <a:r>
              <a:rPr lang="nl-NL" dirty="0"/>
              <a:t> </a:t>
            </a:r>
            <a:r>
              <a:rPr lang="nl-NL" dirty="0" err="1"/>
              <a:t>perceived</a:t>
            </a:r>
            <a:r>
              <a:rPr lang="nl-NL" dirty="0"/>
              <a:t> memory </a:t>
            </a:r>
            <a:r>
              <a:rPr lang="nl-NL" dirty="0" err="1"/>
              <a:t>strength</a:t>
            </a:r>
            <a:r>
              <a:rPr lang="nl-NL" dirty="0"/>
              <a:t> but without retrieval of </a:t>
            </a:r>
            <a:r>
              <a:rPr lang="nl-NL" dirty="0" err="1"/>
              <a:t>any</a:t>
            </a:r>
            <a:r>
              <a:rPr lang="nl-NL" dirty="0"/>
              <a:t> </a:t>
            </a:r>
            <a:r>
              <a:rPr lang="nl-NL" dirty="0" err="1"/>
              <a:t>specific</a:t>
            </a:r>
            <a:r>
              <a:rPr lang="nl-NL" dirty="0"/>
              <a:t> details </a:t>
            </a:r>
            <a:r>
              <a:rPr lang="nl-NL" dirty="0" err="1"/>
              <a:t>about</a:t>
            </a:r>
            <a:r>
              <a:rPr lang="nl-NL" dirty="0"/>
              <a:t> </a:t>
            </a:r>
            <a:r>
              <a:rPr lang="nl-NL" dirty="0" err="1"/>
              <a:t>the</a:t>
            </a:r>
            <a:r>
              <a:rPr lang="nl-NL" dirty="0"/>
              <a:t> </a:t>
            </a:r>
            <a:r>
              <a:rPr lang="nl-NL" dirty="0" err="1"/>
              <a:t>study</a:t>
            </a:r>
            <a:r>
              <a:rPr lang="nl-NL" dirty="0"/>
              <a:t> episode</a:t>
            </a:r>
            <a:endParaRPr lang="en-NL" dirty="0"/>
          </a:p>
          <a:p>
            <a:endParaRPr lang="nl-NL" dirty="0"/>
          </a:p>
          <a:p>
            <a:r>
              <a:rPr lang="nl-NL" b="1" dirty="0" err="1"/>
              <a:t>Recollection</a:t>
            </a:r>
            <a:r>
              <a:rPr lang="nl-NL" dirty="0"/>
              <a:t> – </a:t>
            </a:r>
            <a:r>
              <a:rPr lang="nl-NL" dirty="0" err="1"/>
              <a:t>observer</a:t>
            </a:r>
            <a:r>
              <a:rPr lang="nl-NL" dirty="0"/>
              <a:t> </a:t>
            </a:r>
            <a:r>
              <a:rPr lang="nl-NL" dirty="0" err="1"/>
              <a:t>accessing</a:t>
            </a:r>
            <a:r>
              <a:rPr lang="nl-NL" dirty="0"/>
              <a:t> </a:t>
            </a:r>
            <a:r>
              <a:rPr lang="nl-NL" dirty="0" err="1"/>
              <a:t>specific</a:t>
            </a:r>
            <a:r>
              <a:rPr lang="nl-NL" dirty="0"/>
              <a:t> details </a:t>
            </a:r>
            <a:r>
              <a:rPr lang="nl-NL" dirty="0" err="1"/>
              <a:t>about</a:t>
            </a:r>
            <a:r>
              <a:rPr lang="nl-NL" dirty="0"/>
              <a:t> a </a:t>
            </a:r>
            <a:r>
              <a:rPr lang="nl-NL" dirty="0" err="1"/>
              <a:t>previously</a:t>
            </a:r>
            <a:r>
              <a:rPr lang="nl-NL" dirty="0"/>
              <a:t> </a:t>
            </a:r>
            <a:r>
              <a:rPr lang="nl-NL" dirty="0" err="1"/>
              <a:t>experienced</a:t>
            </a:r>
            <a:r>
              <a:rPr lang="nl-NL" dirty="0"/>
              <a:t> item</a:t>
            </a:r>
          </a:p>
          <a:p>
            <a:endParaRPr lang="nl-NL" dirty="0"/>
          </a:p>
          <a:p>
            <a:endParaRPr lang="nl-NL" dirty="0"/>
          </a:p>
          <a:p>
            <a:endParaRPr lang="en-GB" dirty="0"/>
          </a:p>
        </p:txBody>
      </p:sp>
      <p:sp>
        <p:nvSpPr>
          <p:cNvPr id="4" name="Title 3">
            <a:extLst>
              <a:ext uri="{FF2B5EF4-FFF2-40B4-BE49-F238E27FC236}">
                <a16:creationId xmlns:a16="http://schemas.microsoft.com/office/drawing/2014/main" id="{909BC217-039A-8F67-BB35-F4D61FC23D84}"/>
              </a:ext>
            </a:extLst>
          </p:cNvPr>
          <p:cNvSpPr>
            <a:spLocks noGrp="1"/>
          </p:cNvSpPr>
          <p:nvPr>
            <p:ph type="title"/>
          </p:nvPr>
        </p:nvSpPr>
        <p:spPr/>
        <p:txBody>
          <a:bodyPr/>
          <a:lstStyle/>
          <a:p>
            <a:r>
              <a:rPr lang="nl-NL" dirty="0"/>
              <a:t>LTM: </a:t>
            </a:r>
            <a:r>
              <a:rPr lang="nl-NL" dirty="0" err="1"/>
              <a:t>Familiarity</a:t>
            </a:r>
            <a:r>
              <a:rPr lang="nl-NL" dirty="0"/>
              <a:t> vs. </a:t>
            </a:r>
            <a:r>
              <a:rPr lang="nl-NL" dirty="0" err="1"/>
              <a:t>Recollection</a:t>
            </a:r>
            <a:endParaRPr lang="en-GB" dirty="0"/>
          </a:p>
        </p:txBody>
      </p:sp>
    </p:spTree>
    <p:extLst>
      <p:ext uri="{BB962C8B-B14F-4D97-AF65-F5344CB8AC3E}">
        <p14:creationId xmlns:p14="http://schemas.microsoft.com/office/powerpoint/2010/main" val="316976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7F5ADD-66CB-C22B-8F01-006BA2409640}"/>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Content Placeholder 2">
            <a:extLst>
              <a:ext uri="{FF2B5EF4-FFF2-40B4-BE49-F238E27FC236}">
                <a16:creationId xmlns:a16="http://schemas.microsoft.com/office/drawing/2014/main" id="{C4EB0F0F-65F3-6B09-60DB-679A64819612}"/>
              </a:ext>
            </a:extLst>
          </p:cNvPr>
          <p:cNvSpPr>
            <a:spLocks noGrp="1"/>
          </p:cNvSpPr>
          <p:nvPr>
            <p:ph sz="quarter" idx="15"/>
          </p:nvPr>
        </p:nvSpPr>
        <p:spPr>
          <a:xfrm>
            <a:off x="537882" y="1471381"/>
            <a:ext cx="3639263" cy="4154984"/>
          </a:xfrm>
        </p:spPr>
        <p:txBody>
          <a:bodyPr/>
          <a:lstStyle/>
          <a:p>
            <a:r>
              <a:rPr lang="en-US" dirty="0"/>
              <a:t>Dependent on situational awareness</a:t>
            </a:r>
          </a:p>
          <a:p>
            <a:r>
              <a:rPr lang="en-US" dirty="0"/>
              <a:t>Dependent on the (un)certainty of the environment and processes within</a:t>
            </a:r>
          </a:p>
          <a:p>
            <a:r>
              <a:rPr lang="en-US" dirty="0"/>
              <a:t>Dependent on </a:t>
            </a:r>
            <a:r>
              <a:rPr lang="en-US"/>
              <a:t>agent motivation</a:t>
            </a:r>
          </a:p>
          <a:p>
            <a:endParaRPr lang="en-US" dirty="0"/>
          </a:p>
          <a:p>
            <a:endParaRPr lang="en-US" dirty="0"/>
          </a:p>
        </p:txBody>
      </p:sp>
      <p:sp>
        <p:nvSpPr>
          <p:cNvPr id="4" name="Title 3">
            <a:extLst>
              <a:ext uri="{FF2B5EF4-FFF2-40B4-BE49-F238E27FC236}">
                <a16:creationId xmlns:a16="http://schemas.microsoft.com/office/drawing/2014/main" id="{E941864C-7531-8C22-22A6-170401A6F967}"/>
              </a:ext>
            </a:extLst>
          </p:cNvPr>
          <p:cNvSpPr>
            <a:spLocks noGrp="1"/>
          </p:cNvSpPr>
          <p:nvPr>
            <p:ph type="title"/>
          </p:nvPr>
        </p:nvSpPr>
        <p:spPr/>
        <p:txBody>
          <a:bodyPr/>
          <a:lstStyle/>
          <a:p>
            <a:r>
              <a:rPr lang="en-US" dirty="0"/>
              <a:t>What is a decision?</a:t>
            </a:r>
          </a:p>
        </p:txBody>
      </p:sp>
      <p:pic>
        <p:nvPicPr>
          <p:cNvPr id="5" name="Picture 4" descr="Screen Shot 2017-09-01 at 10.29.40 AM.png">
            <a:extLst>
              <a:ext uri="{FF2B5EF4-FFF2-40B4-BE49-F238E27FC236}">
                <a16:creationId xmlns:a16="http://schemas.microsoft.com/office/drawing/2014/main" id="{BD8BEA01-1510-EE27-B257-AD6808587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0" y="1280161"/>
            <a:ext cx="7657432" cy="4546600"/>
          </a:xfrm>
          <a:prstGeom prst="rect">
            <a:avLst/>
          </a:prstGeom>
        </p:spPr>
      </p:pic>
    </p:spTree>
    <p:extLst>
      <p:ext uri="{BB962C8B-B14F-4D97-AF65-F5344CB8AC3E}">
        <p14:creationId xmlns:p14="http://schemas.microsoft.com/office/powerpoint/2010/main" val="1321960479"/>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47</TotalTime>
  <Words>527</Words>
  <Application>Microsoft Office PowerPoint</Application>
  <PresentationFormat>Widescreen</PresentationFormat>
  <Paragraphs>72</Paragraphs>
  <Slides>16</Slides>
  <Notes>3</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Open Sans</vt:lpstr>
      <vt:lpstr>Open Sans SemiBold</vt:lpstr>
      <vt:lpstr>Open Sans SemiBold</vt:lpstr>
      <vt:lpstr>Roboto-Slab</vt:lpstr>
      <vt:lpstr>TITLE SIDE</vt:lpstr>
      <vt:lpstr>TEXT SLIDE</vt:lpstr>
      <vt:lpstr>Cognition Fundamentals: Decision-making &amp; Actions</vt:lpstr>
      <vt:lpstr>What we learn and why</vt:lpstr>
      <vt:lpstr>What is situational awareness?</vt:lpstr>
      <vt:lpstr>How do I achieve situational awareness</vt:lpstr>
      <vt:lpstr>Working Memory</vt:lpstr>
      <vt:lpstr>Central executive</vt:lpstr>
      <vt:lpstr>LTM: Familiarity vs. Recollection</vt:lpstr>
      <vt:lpstr>Familiarity vs. Recollection: The DPSD and CDP Models</vt:lpstr>
      <vt:lpstr>What is a decision?</vt:lpstr>
      <vt:lpstr>How do we make decisions?</vt:lpstr>
      <vt:lpstr>PowerPoint Presentation</vt:lpstr>
      <vt:lpstr>Rewards &amp; Motivation</vt:lpstr>
      <vt:lpstr>Reinforcement Learning</vt:lpstr>
      <vt:lpstr>Information gain/Reduction of Uncertainty</vt:lpstr>
      <vt:lpstr>What action to take?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80</cp:revision>
  <dcterms:created xsi:type="dcterms:W3CDTF">2022-09-13T13:06:59Z</dcterms:created>
  <dcterms:modified xsi:type="dcterms:W3CDTF">2022-12-14T12:58:18Z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